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9" r:id="rId2"/>
    <p:sldId id="270" r:id="rId3"/>
    <p:sldId id="260" r:id="rId4"/>
    <p:sldId id="269" r:id="rId5"/>
    <p:sldId id="296" r:id="rId6"/>
    <p:sldId id="261" r:id="rId7"/>
    <p:sldId id="273" r:id="rId8"/>
    <p:sldId id="274" r:id="rId9"/>
    <p:sldId id="278" r:id="rId10"/>
    <p:sldId id="262" r:id="rId11"/>
    <p:sldId id="277" r:id="rId12"/>
    <p:sldId id="287" r:id="rId13"/>
    <p:sldId id="297" r:id="rId14"/>
    <p:sldId id="263" r:id="rId15"/>
    <p:sldId id="301" r:id="rId16"/>
    <p:sldId id="341" r:id="rId17"/>
    <p:sldId id="342" r:id="rId18"/>
    <p:sldId id="343" r:id="rId19"/>
    <p:sldId id="333" r:id="rId20"/>
    <p:sldId id="302" r:id="rId21"/>
    <p:sldId id="338" r:id="rId22"/>
    <p:sldId id="339" r:id="rId23"/>
    <p:sldId id="298" r:id="rId24"/>
    <p:sldId id="283" r:id="rId25"/>
    <p:sldId id="284" r:id="rId26"/>
    <p:sldId id="288" r:id="rId27"/>
    <p:sldId id="285" r:id="rId28"/>
    <p:sldId id="289" r:id="rId29"/>
    <p:sldId id="294" r:id="rId30"/>
    <p:sldId id="299" r:id="rId31"/>
    <p:sldId id="286" r:id="rId32"/>
    <p:sldId id="295" r:id="rId33"/>
    <p:sldId id="300" r:id="rId34"/>
    <p:sldId id="304" r:id="rId35"/>
    <p:sldId id="307" r:id="rId36"/>
    <p:sldId id="308" r:id="rId37"/>
    <p:sldId id="309" r:id="rId38"/>
    <p:sldId id="310" r:id="rId39"/>
    <p:sldId id="313" r:id="rId40"/>
    <p:sldId id="314" r:id="rId41"/>
    <p:sldId id="315" r:id="rId42"/>
    <p:sldId id="319" r:id="rId43"/>
    <p:sldId id="316" r:id="rId44"/>
    <p:sldId id="317" r:id="rId45"/>
    <p:sldId id="318" r:id="rId46"/>
    <p:sldId id="321" r:id="rId47"/>
    <p:sldId id="320" r:id="rId48"/>
    <p:sldId id="324" r:id="rId49"/>
    <p:sldId id="322" r:id="rId50"/>
    <p:sldId id="323" r:id="rId51"/>
    <p:sldId id="325" r:id="rId52"/>
    <p:sldId id="326" r:id="rId53"/>
    <p:sldId id="327" r:id="rId54"/>
    <p:sldId id="330" r:id="rId55"/>
    <p:sldId id="33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46" autoAdjust="0"/>
    <p:restoredTop sz="94660"/>
  </p:normalViewPr>
  <p:slideViewPr>
    <p:cSldViewPr snapToGrid="0">
      <p:cViewPr varScale="1">
        <p:scale>
          <a:sx n="114" d="100"/>
          <a:sy n="114" d="100"/>
        </p:scale>
        <p:origin x="1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7/5/2021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7/5/2021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7/5/2021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7/5/2021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Brater/dylanbrater326@berkeley.edu" TargetMode="External"/><Relationship Id="rId2" Type="http://schemas.openxmlformats.org/officeDocument/2006/relationships/hyperlink" Target="mailto:Sheldon/troysheldon@berkeley.edu/" TargetMode="External"/><Relationship Id="rId1" Type="http://schemas.openxmlformats.org/officeDocument/2006/relationships/slideLayout" Target="../slideLayouts/slideLayout7.xml"/><Relationship Id="rId4" Type="http://schemas.openxmlformats.org/officeDocument/2006/relationships/hyperlink" Target="mailto:Flynn/aflynn@eecs.berkeley.edu/510-681-393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qptechnologies.com/wp-content/uploads/2020/11/QP-QFN48-6MM-0.40MM.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392865"/>
            <a:ext cx="11317146" cy="5262979"/>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Chief Shepherd:</a:t>
            </a:r>
          </a:p>
          <a:p>
            <a:pPr marL="742950" lvl="1" indent="-285750">
              <a:buFont typeface="Arial" panose="020B0604020202020204" pitchFamily="34" charset="0"/>
              <a:buChar char="•"/>
            </a:pPr>
            <a:r>
              <a:rPr lang="en-US" dirty="0">
                <a:solidFill>
                  <a:srgbClr val="FF0000"/>
                </a:solidFill>
              </a:rPr>
              <a:t>Package-attach and assembly requirements for test board to be fabricated</a:t>
            </a:r>
          </a:p>
          <a:p>
            <a:pPr marL="742950" lvl="1" indent="-285750">
              <a:buFont typeface="Arial" panose="020B0604020202020204" pitchFamily="34" charset="0"/>
              <a:buChar char="•"/>
            </a:pPr>
            <a:r>
              <a:rPr lang="en-US" dirty="0">
                <a:solidFill>
                  <a:srgbClr val="FF0000"/>
                </a:solidFill>
              </a:rPr>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223284" y="375393"/>
            <a:ext cx="11653283" cy="6032421"/>
          </a:xfrm>
          <a:prstGeom prst="rect">
            <a:avLst/>
          </a:prstGeom>
          <a:noFill/>
        </p:spPr>
        <p:txBody>
          <a:bodyPr wrap="square" rtlCol="0">
            <a:spAutoFit/>
          </a:bodyPr>
          <a:lstStyle/>
          <a:p>
            <a:pPr lvl="1" algn="ctr"/>
            <a:r>
              <a:rPr lang="en-US" sz="2200" dirty="0"/>
              <a:t>Package-attach and Assembly Requirements for Test Board to be Fabricated</a:t>
            </a:r>
          </a:p>
          <a:p>
            <a:endParaRPr lang="en-US" sz="1400" dirty="0"/>
          </a:p>
          <a:p>
            <a:r>
              <a:rPr lang="en-US" sz="1400" dirty="0"/>
              <a:t>Joint Chiefs:</a:t>
            </a:r>
            <a:endParaRPr lang="en-US" sz="1400" dirty="0">
              <a:solidFill>
                <a:srgbClr val="FF0000"/>
              </a:solidFill>
            </a:endParaRPr>
          </a:p>
          <a:p>
            <a:pPr marL="742950" lvl="1" indent="-285750">
              <a:buFont typeface="Arial" panose="020B0604020202020204" pitchFamily="34" charset="0"/>
              <a:buChar char="•"/>
            </a:pPr>
            <a:r>
              <a:rPr lang="en-US" sz="1400" dirty="0"/>
              <a:t>Troy Sheldon</a:t>
            </a:r>
            <a:r>
              <a:rPr lang="en-US" sz="1400" dirty="0">
                <a:hlinkClick r:id="rId2"/>
              </a:rPr>
              <a:t>/troysheldon@berkeley.edu/</a:t>
            </a:r>
            <a:r>
              <a:rPr lang="en-US" sz="1400" dirty="0">
                <a:solidFill>
                  <a:srgbClr val="FF0000"/>
                </a:solidFill>
              </a:rPr>
              <a:t>530-852-1419</a:t>
            </a:r>
          </a:p>
          <a:p>
            <a:pPr marL="742950" lvl="1" indent="-285750">
              <a:buFont typeface="Arial" panose="020B0604020202020204" pitchFamily="34" charset="0"/>
              <a:buChar char="•"/>
            </a:pPr>
            <a:r>
              <a:rPr lang="en-US" sz="1400" dirty="0"/>
              <a:t>Dylan Brater</a:t>
            </a:r>
            <a:r>
              <a:rPr lang="en-US" sz="1400" dirty="0">
                <a:hlinkClick r:id="rId3"/>
              </a:rPr>
              <a:t>/dylanbrater326@berkeley.edu</a:t>
            </a:r>
            <a:r>
              <a:rPr lang="en-US" sz="1400" dirty="0"/>
              <a:t> /</a:t>
            </a:r>
            <a:r>
              <a:rPr lang="en-US" sz="1400" dirty="0">
                <a:solidFill>
                  <a:srgbClr val="FF0000"/>
                </a:solidFill>
              </a:rPr>
              <a:t>619-609-9106</a:t>
            </a:r>
          </a:p>
          <a:p>
            <a:r>
              <a:rPr lang="en-US" sz="1400" dirty="0"/>
              <a:t>Supreme Guru name/email/cell:  Anita Flynn</a:t>
            </a:r>
            <a:r>
              <a:rPr lang="en-US" sz="1400" dirty="0">
                <a:hlinkClick r:id="rId4"/>
              </a:rPr>
              <a:t>/aflynn@eecs.berkeley.edu/510-681-3931</a:t>
            </a:r>
            <a:endParaRPr lang="en-US" sz="1400" dirty="0"/>
          </a:p>
          <a:p>
            <a:endParaRPr lang="en-US" sz="1400" dirty="0"/>
          </a:p>
          <a:p>
            <a:r>
              <a:rPr lang="en-US" sz="1400" dirty="0"/>
              <a:t>Die/package name:  OSCI-bear</a:t>
            </a:r>
          </a:p>
          <a:p>
            <a:r>
              <a:rPr lang="en-US" sz="1400" dirty="0"/>
              <a:t>Will there be more than one board design per panel (w/same layer stack-up, obviously … e.g. microstrip test board)?  </a:t>
            </a:r>
          </a:p>
          <a:p>
            <a:r>
              <a:rPr lang="en-US" sz="1400" dirty="0"/>
              <a:t>Will a board be needed to test microstrip/</a:t>
            </a:r>
            <a:r>
              <a:rPr lang="en-US" sz="1400" dirty="0" err="1"/>
              <a:t>stripline</a:t>
            </a:r>
            <a:r>
              <a:rPr lang="en-US" sz="1400" dirty="0"/>
              <a:t> performance?  </a:t>
            </a:r>
          </a:p>
          <a:p>
            <a:r>
              <a:rPr lang="en-US" sz="1400" dirty="0"/>
              <a:t>Will die be </a:t>
            </a:r>
            <a:r>
              <a:rPr lang="en-US" sz="1400" dirty="0" err="1"/>
              <a:t>wirebonded</a:t>
            </a:r>
            <a:r>
              <a:rPr lang="en-US" sz="1400" dirty="0"/>
              <a:t>, in a custom BGA package or flip-chipped (die-on-board)?  If so, please describe:  </a:t>
            </a:r>
            <a:r>
              <a:rPr lang="en-US" sz="1400" dirty="0">
                <a:solidFill>
                  <a:srgbClr val="FF0000"/>
                </a:solidFill>
              </a:rPr>
              <a:t>Yes, packaged in a QFN-48 package</a:t>
            </a:r>
          </a:p>
          <a:p>
            <a:r>
              <a:rPr lang="en-US" sz="1400" dirty="0"/>
              <a:t>How many copies of this package die are to be attached to the board?  </a:t>
            </a:r>
            <a:r>
              <a:rPr lang="en-US" sz="1400" dirty="0">
                <a:solidFill>
                  <a:srgbClr val="FF0000"/>
                </a:solidFill>
              </a:rPr>
              <a:t>1</a:t>
            </a:r>
            <a:r>
              <a:rPr lang="en-US" sz="1400" dirty="0"/>
              <a:t> </a:t>
            </a:r>
          </a:p>
          <a:p>
            <a:r>
              <a:rPr lang="en-US" sz="1400" dirty="0"/>
              <a:t>Do any mechanical fixtures for a test setup need to be designed/fabricated? </a:t>
            </a:r>
          </a:p>
          <a:p>
            <a:r>
              <a:rPr lang="en-US" sz="1400" dirty="0"/>
              <a:t>Preferred board fabrication house?  </a:t>
            </a:r>
          </a:p>
          <a:p>
            <a:r>
              <a:rPr lang="en-US" sz="1400" dirty="0"/>
              <a:t>Preferred </a:t>
            </a:r>
            <a:r>
              <a:rPr lang="en-US" sz="1400" dirty="0" err="1"/>
              <a:t>wirebonding</a:t>
            </a:r>
            <a:r>
              <a:rPr lang="en-US" sz="1400" dirty="0"/>
              <a:t> house? N/A</a:t>
            </a:r>
          </a:p>
          <a:p>
            <a:r>
              <a:rPr lang="en-US" sz="1400" dirty="0"/>
              <a:t>Preferred die attach house? N/A</a:t>
            </a:r>
          </a:p>
          <a:p>
            <a:r>
              <a:rPr lang="en-US" sz="1400" dirty="0"/>
              <a:t>Preferred assembly house?  </a:t>
            </a:r>
            <a:r>
              <a:rPr lang="en-US" sz="1400" dirty="0" err="1">
                <a:solidFill>
                  <a:srgbClr val="FF0000"/>
                </a:solidFill>
              </a:rPr>
              <a:t>Digicom</a:t>
            </a:r>
            <a:endParaRPr lang="en-US" sz="1400" dirty="0">
              <a:solidFill>
                <a:srgbClr val="FF0000"/>
              </a:solidFill>
            </a:endParaRPr>
          </a:p>
          <a:p>
            <a:r>
              <a:rPr lang="en-US" sz="1400" dirty="0"/>
              <a:t>Preferred </a:t>
            </a:r>
            <a:r>
              <a:rPr lang="en-US" sz="1400" dirty="0" err="1"/>
              <a:t>pastemask</a:t>
            </a:r>
            <a:r>
              <a:rPr lang="en-US" sz="1400" dirty="0"/>
              <a:t> stencil house?  N/A  </a:t>
            </a:r>
            <a:r>
              <a:rPr lang="en-US" sz="1400" dirty="0">
                <a:solidFill>
                  <a:srgbClr val="FF0000"/>
                </a:solidFill>
              </a:rPr>
              <a:t>(</a:t>
            </a:r>
            <a:r>
              <a:rPr lang="en-US" sz="1400" dirty="0" err="1">
                <a:solidFill>
                  <a:srgbClr val="FF0000"/>
                </a:solidFill>
              </a:rPr>
              <a:t>Digicom</a:t>
            </a:r>
            <a:r>
              <a:rPr lang="en-US" sz="1400" dirty="0">
                <a:solidFill>
                  <a:srgbClr val="FF0000"/>
                </a:solidFill>
              </a:rPr>
              <a:t> will order the </a:t>
            </a:r>
            <a:r>
              <a:rPr lang="en-US" sz="1400" dirty="0" err="1">
                <a:solidFill>
                  <a:srgbClr val="FF0000"/>
                </a:solidFill>
              </a:rPr>
              <a:t>pastemask</a:t>
            </a:r>
            <a:r>
              <a:rPr lang="en-US" sz="1400" dirty="0">
                <a:solidFill>
                  <a:srgbClr val="FF0000"/>
                </a:solidFill>
              </a:rPr>
              <a:t> stencils)</a:t>
            </a:r>
          </a:p>
          <a:p>
            <a:endParaRPr lang="en-US" sz="1400" dirty="0"/>
          </a:p>
          <a:p>
            <a:r>
              <a:rPr lang="en-US" sz="1400" dirty="0"/>
              <a:t>Other requirements (e.g. connectors, tented vias, vias-in-pads, diff pairs, vias-between-pads, ~3 mil circular pads, high-speed traces, etc.)?  </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a:t>
            </a:r>
          </a:p>
          <a:p>
            <a:r>
              <a:rPr lang="en-US" sz="1400" dirty="0"/>
              <a:t>Name of advisor(s) and date he/she/they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49087" y="276447"/>
            <a:ext cx="10006756"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265814" y="935665"/>
            <a:ext cx="10590028" cy="3108543"/>
          </a:xfrm>
          <a:prstGeom prst="rect">
            <a:avLst/>
          </a:prstGeom>
          <a:noFill/>
        </p:spPr>
        <p:txBody>
          <a:bodyPr wrap="square" rtlCol="0">
            <a:spAutoFit/>
          </a:bodyPr>
          <a:lstStyle/>
          <a:p>
            <a:r>
              <a:rPr lang="en-US" sz="1400" dirty="0"/>
              <a:t>How many boards do you want fabricated and how many of those do you want stuffed?  </a:t>
            </a:r>
          </a:p>
          <a:p>
            <a:endParaRPr lang="en-US" sz="1400" dirty="0"/>
          </a:p>
          <a:p>
            <a:r>
              <a:rPr lang="en-US" sz="1400" dirty="0"/>
              <a:t>Do you want </a:t>
            </a:r>
            <a:r>
              <a:rPr lang="en-US" sz="1400" dirty="0" err="1"/>
              <a:t>Digicom</a:t>
            </a:r>
            <a:r>
              <a:rPr lang="en-US" sz="1400" dirty="0"/>
              <a:t> to buy parts for you?</a:t>
            </a:r>
          </a:p>
          <a:p>
            <a:r>
              <a:rPr lang="en-US" sz="1400" dirty="0"/>
              <a:t>Do you want </a:t>
            </a:r>
            <a:r>
              <a:rPr lang="en-US" sz="1400" dirty="0" err="1"/>
              <a:t>Digicom</a:t>
            </a:r>
            <a:r>
              <a:rPr lang="en-US" sz="1400" dirty="0"/>
              <a:t> to buy </a:t>
            </a:r>
            <a:r>
              <a:rPr lang="en-US" sz="1400" dirty="0" err="1"/>
              <a:t>pastemask</a:t>
            </a:r>
            <a:r>
              <a:rPr lang="en-US" sz="1400" dirty="0"/>
              <a:t> stencils for you?</a:t>
            </a:r>
          </a:p>
          <a:p>
            <a:r>
              <a:rPr lang="en-US" sz="1400" dirty="0"/>
              <a:t>Do you have a parts list with manufacturer’s part numbers?</a:t>
            </a:r>
          </a:p>
          <a:p>
            <a:r>
              <a:rPr lang="en-US" sz="1400" dirty="0"/>
              <a:t>If you have SMA connectors, do you want </a:t>
            </a:r>
            <a:r>
              <a:rPr lang="en-US" sz="1400" dirty="0" err="1"/>
              <a:t>Digicom</a:t>
            </a:r>
            <a:r>
              <a:rPr lang="en-US" sz="1400" dirty="0"/>
              <a:t> to do assembly using heat sinks screwed into the SMAs during the soldering step?</a:t>
            </a:r>
          </a:p>
          <a:p>
            <a:endParaRPr lang="en-US" sz="1400" dirty="0"/>
          </a:p>
          <a:p>
            <a:r>
              <a:rPr lang="en-US" sz="1400" dirty="0"/>
              <a:t>For footprint design in Altium, the Supreme Guru needs to understand your package’s pin-out:</a:t>
            </a:r>
          </a:p>
          <a:p>
            <a:endParaRPr lang="en-US" sz="1400" dirty="0"/>
          </a:p>
          <a:p>
            <a:r>
              <a:rPr lang="en-US" sz="1400" dirty="0"/>
              <a:t>What is the pin pitch?  </a:t>
            </a:r>
            <a:r>
              <a:rPr lang="en-US" sz="1400" dirty="0">
                <a:solidFill>
                  <a:srgbClr val="FF0000"/>
                </a:solidFill>
              </a:rPr>
              <a:t>0.4mm</a:t>
            </a:r>
          </a:p>
          <a:p>
            <a:r>
              <a:rPr lang="en-US" sz="1400" dirty="0"/>
              <a:t>What is the metallurgy of the pins?  </a:t>
            </a:r>
            <a:r>
              <a:rPr lang="en-US" sz="1400" dirty="0">
                <a:solidFill>
                  <a:srgbClr val="FF0000"/>
                </a:solidFill>
              </a:rPr>
              <a:t>Gold over nickel (i.e. </a:t>
            </a:r>
            <a:r>
              <a:rPr lang="en-US" sz="1400" dirty="0" err="1">
                <a:solidFill>
                  <a:srgbClr val="FF0000"/>
                </a:solidFill>
              </a:rPr>
              <a:t>Digicom</a:t>
            </a:r>
            <a:r>
              <a:rPr lang="en-US" sz="1400" dirty="0">
                <a:solidFill>
                  <a:srgbClr val="FF0000"/>
                </a:solidFill>
              </a:rPr>
              <a:t> should use lead-free </a:t>
            </a:r>
            <a:r>
              <a:rPr lang="en-US" sz="1400" dirty="0" err="1">
                <a:solidFill>
                  <a:srgbClr val="FF0000"/>
                </a:solidFill>
              </a:rPr>
              <a:t>solderpaste</a:t>
            </a:r>
            <a:r>
              <a:rPr lang="en-US" sz="1400" dirty="0">
                <a:solidFill>
                  <a:srgbClr val="FF0000"/>
                </a:solidFill>
              </a:rPr>
              <a:t> for assembly)</a:t>
            </a:r>
          </a:p>
          <a:p>
            <a:r>
              <a:rPr lang="en-US" sz="1400" dirty="0"/>
              <a:t>What is the nominal width of each pin?  </a:t>
            </a:r>
            <a:r>
              <a:rPr lang="en-US" sz="1400" dirty="0">
                <a:solidFill>
                  <a:srgbClr val="FF0000"/>
                </a:solidFill>
              </a:rPr>
              <a:t>0.2mm</a:t>
            </a:r>
          </a:p>
          <a:p>
            <a:r>
              <a:rPr lang="en-US" sz="1400" dirty="0"/>
              <a:t>If you have a drawing of the package, please post it on the next slide.  </a:t>
            </a:r>
            <a:r>
              <a:rPr lang="en-US" sz="1400" dirty="0">
                <a:solidFill>
                  <a:srgbClr val="FF0000"/>
                </a:solidFill>
              </a:rPr>
              <a:t>It’s a QFN-48 package.  The drawing and URL is on the next slide.</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489857" y="173491"/>
            <a:ext cx="10365985"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a:extLst>
              <a:ext uri="{FF2B5EF4-FFF2-40B4-BE49-F238E27FC236}">
                <a16:creationId xmlns:a16="http://schemas.microsoft.com/office/drawing/2014/main" id="{20203BD3-8AB9-4B1D-B91F-9D2F06186B50}"/>
              </a:ext>
            </a:extLst>
          </p:cNvPr>
          <p:cNvSpPr txBox="1"/>
          <p:nvPr/>
        </p:nvSpPr>
        <p:spPr>
          <a:xfrm>
            <a:off x="43543" y="604378"/>
            <a:ext cx="11675706" cy="307777"/>
          </a:xfrm>
          <a:prstGeom prst="rect">
            <a:avLst/>
          </a:prstGeom>
          <a:noFill/>
        </p:spPr>
        <p:txBody>
          <a:bodyPr wrap="square" rtlCol="0">
            <a:spAutoFit/>
          </a:bodyPr>
          <a:lstStyle/>
          <a:p>
            <a:r>
              <a:rPr lang="en-US" sz="1400" dirty="0">
                <a:hlinkClick r:id="rId2"/>
              </a:rPr>
              <a:t>https://www.qptechnologies.com/wp-content/uploads/2020/11/QP-QFN48-6MM-0.40MM.pdf</a:t>
            </a:r>
            <a:endParaRPr lang="en-US" sz="1400" dirty="0"/>
          </a:p>
        </p:txBody>
      </p:sp>
      <p:pic>
        <p:nvPicPr>
          <p:cNvPr id="10" name="Picture 9">
            <a:extLst>
              <a:ext uri="{FF2B5EF4-FFF2-40B4-BE49-F238E27FC236}">
                <a16:creationId xmlns:a16="http://schemas.microsoft.com/office/drawing/2014/main" id="{888D83F8-BDD4-4034-8199-65CE2E578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596" y="1088571"/>
            <a:ext cx="8737973" cy="5595938"/>
          </a:xfrm>
          <a:prstGeom prst="rect">
            <a:avLst/>
          </a:prstGeom>
        </p:spPr>
      </p:pic>
    </p:spTree>
    <p:extLst>
      <p:ext uri="{BB962C8B-B14F-4D97-AF65-F5344CB8AC3E}">
        <p14:creationId xmlns:p14="http://schemas.microsoft.com/office/powerpoint/2010/main" val="229321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17</a:t>
            </a:fld>
            <a:endParaRPr lang="en-US"/>
          </a:p>
        </p:txBody>
      </p:sp>
      <p:pic>
        <p:nvPicPr>
          <p:cNvPr id="4" name="Picture 3" descr="Diagram&#10;&#10;Description automatically generated">
            <a:extLst>
              <a:ext uri="{FF2B5EF4-FFF2-40B4-BE49-F238E27FC236}">
                <a16:creationId xmlns:a16="http://schemas.microsoft.com/office/drawing/2014/main" id="{CD9D5FCD-D9B3-4F50-A7A8-C85CDF0C0C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503" y="988072"/>
            <a:ext cx="7191469" cy="5337419"/>
          </a:xfrm>
          <a:prstGeom prst="rect">
            <a:avLst/>
          </a:prstGeom>
        </p:spPr>
      </p:pic>
      <p:sp>
        <p:nvSpPr>
          <p:cNvPr id="5" name="TextBox 4">
            <a:extLst>
              <a:ext uri="{FF2B5EF4-FFF2-40B4-BE49-F238E27FC236}">
                <a16:creationId xmlns:a16="http://schemas.microsoft.com/office/drawing/2014/main" id="{3D9E1579-6FEE-4FDA-84FE-C3817CCD545C}"/>
              </a:ext>
            </a:extLst>
          </p:cNvPr>
          <p:cNvSpPr txBox="1"/>
          <p:nvPr/>
        </p:nvSpPr>
        <p:spPr>
          <a:xfrm>
            <a:off x="372694" y="299021"/>
            <a:ext cx="5928432" cy="307777"/>
          </a:xfrm>
          <a:prstGeom prst="rect">
            <a:avLst/>
          </a:prstGeom>
          <a:noFill/>
        </p:spPr>
        <p:txBody>
          <a:bodyPr wrap="square" rtlCol="0">
            <a:spAutoFit/>
          </a:bodyPr>
          <a:lstStyle/>
          <a:p>
            <a:r>
              <a:rPr lang="en-US" sz="1400" dirty="0"/>
              <a:t>From Dan </a:t>
            </a:r>
            <a:r>
              <a:rPr lang="en-US" sz="1400" dirty="0" err="1"/>
              <a:t>Frictman</a:t>
            </a:r>
            <a:r>
              <a:rPr lang="en-US" sz="1400" dirty="0"/>
              <a:t>:  “This is the package / pin-out mark-up we sent them.”</a:t>
            </a:r>
          </a:p>
        </p:txBody>
      </p:sp>
    </p:spTree>
    <p:extLst>
      <p:ext uri="{BB962C8B-B14F-4D97-AF65-F5344CB8AC3E}">
        <p14:creationId xmlns:p14="http://schemas.microsoft.com/office/powerpoint/2010/main" val="117673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18</a:t>
            </a:fld>
            <a:endParaRPr lang="en-US"/>
          </a:p>
        </p:txBody>
      </p:sp>
      <p:pic>
        <p:nvPicPr>
          <p:cNvPr id="6" name="Picture 5">
            <a:extLst>
              <a:ext uri="{FF2B5EF4-FFF2-40B4-BE49-F238E27FC236}">
                <a16:creationId xmlns:a16="http://schemas.microsoft.com/office/drawing/2014/main" id="{2CC322C5-F997-4606-90F5-C3C31CFB83C6}"/>
              </a:ext>
            </a:extLst>
          </p:cNvPr>
          <p:cNvPicPr>
            <a:picLocks noChangeAspect="1"/>
          </p:cNvPicPr>
          <p:nvPr/>
        </p:nvPicPr>
        <p:blipFill>
          <a:blip r:embed="rId2"/>
          <a:stretch>
            <a:fillRect/>
          </a:stretch>
        </p:blipFill>
        <p:spPr>
          <a:xfrm>
            <a:off x="1867803" y="537373"/>
            <a:ext cx="7328783" cy="4992734"/>
          </a:xfrm>
          <a:prstGeom prst="rect">
            <a:avLst/>
          </a:prstGeom>
        </p:spPr>
      </p:pic>
      <p:sp>
        <p:nvSpPr>
          <p:cNvPr id="7" name="TextBox 6">
            <a:extLst>
              <a:ext uri="{FF2B5EF4-FFF2-40B4-BE49-F238E27FC236}">
                <a16:creationId xmlns:a16="http://schemas.microsoft.com/office/drawing/2014/main" id="{B7F409A7-8412-4308-98BC-9EC941E831DE}"/>
              </a:ext>
            </a:extLst>
          </p:cNvPr>
          <p:cNvSpPr txBox="1"/>
          <p:nvPr/>
        </p:nvSpPr>
        <p:spPr>
          <a:xfrm>
            <a:off x="108342" y="136525"/>
            <a:ext cx="11882866" cy="523220"/>
          </a:xfrm>
          <a:prstGeom prst="rect">
            <a:avLst/>
          </a:prstGeom>
          <a:noFill/>
        </p:spPr>
        <p:txBody>
          <a:bodyPr wrap="square" rtlCol="0">
            <a:spAutoFit/>
          </a:bodyPr>
          <a:lstStyle/>
          <a:p>
            <a:r>
              <a:rPr lang="en-US" sz="1400" dirty="0"/>
              <a:t>This is the standard pin-numbering convention for a QFN-48 package.  We need to know the mapping to signal name and electrical type (e.g. input, output, power, passive, etc.)</a:t>
            </a:r>
          </a:p>
        </p:txBody>
      </p:sp>
      <p:sp>
        <p:nvSpPr>
          <p:cNvPr id="8" name="TextBox 7">
            <a:extLst>
              <a:ext uri="{FF2B5EF4-FFF2-40B4-BE49-F238E27FC236}">
                <a16:creationId xmlns:a16="http://schemas.microsoft.com/office/drawing/2014/main" id="{D3463FD4-FAC3-401E-9D08-0909A72720EB}"/>
              </a:ext>
            </a:extLst>
          </p:cNvPr>
          <p:cNvSpPr txBox="1"/>
          <p:nvPr/>
        </p:nvSpPr>
        <p:spPr>
          <a:xfrm>
            <a:off x="333691" y="5815757"/>
            <a:ext cx="10448428" cy="307777"/>
          </a:xfrm>
          <a:prstGeom prst="rect">
            <a:avLst/>
          </a:prstGeom>
          <a:noFill/>
        </p:spPr>
        <p:txBody>
          <a:bodyPr wrap="square" rtlCol="0">
            <a:spAutoFit/>
          </a:bodyPr>
          <a:lstStyle/>
          <a:p>
            <a:r>
              <a:rPr lang="en-US" sz="1400" dirty="0"/>
              <a:t>Please write a script that takes the output of the chip flow and writes out a list of </a:t>
            </a:r>
          </a:p>
        </p:txBody>
      </p:sp>
    </p:spTree>
    <p:extLst>
      <p:ext uri="{BB962C8B-B14F-4D97-AF65-F5344CB8AC3E}">
        <p14:creationId xmlns:p14="http://schemas.microsoft.com/office/powerpoint/2010/main" val="6167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19</a:t>
            </a:fld>
            <a:endParaRPr lang="en-US"/>
          </a:p>
        </p:txBody>
      </p:sp>
      <p:sp>
        <p:nvSpPr>
          <p:cNvPr id="3" name="TextBox 2"/>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373682" y="1049965"/>
            <a:ext cx="11724625" cy="3108543"/>
          </a:xfrm>
          <a:prstGeom prst="rect">
            <a:avLst/>
          </a:prstGeom>
          <a:noFill/>
        </p:spPr>
        <p:txBody>
          <a:bodyPr wrap="square" rtlCol="0">
            <a:spAutoFit/>
          </a:bodyPr>
          <a:lstStyle/>
          <a:p>
            <a:r>
              <a:rPr lang="en-US" sz="1400" dirty="0"/>
              <a:t> </a:t>
            </a:r>
          </a:p>
          <a:p>
            <a:r>
              <a:rPr lang="en-US" sz="1400" dirty="0"/>
              <a:t>What surface plating do you want on your board?  </a:t>
            </a:r>
            <a:r>
              <a:rPr lang="en-US" sz="1400" dirty="0">
                <a:solidFill>
                  <a:srgbClr val="FF0000"/>
                </a:solidFill>
              </a:rPr>
              <a:t>ENIG</a:t>
            </a:r>
          </a:p>
          <a:p>
            <a:r>
              <a:rPr lang="en-US" sz="1400" dirty="0"/>
              <a:t>Does your die/package have a </a:t>
            </a:r>
            <a:r>
              <a:rPr lang="en-US" sz="1400" dirty="0" err="1"/>
              <a:t>cornermark</a:t>
            </a:r>
            <a:r>
              <a:rPr lang="en-US" sz="1400" dirty="0"/>
              <a:t>? </a:t>
            </a:r>
            <a:r>
              <a:rPr lang="en-US" sz="1400" dirty="0">
                <a:solidFill>
                  <a:srgbClr val="FF0000"/>
                </a:solidFill>
              </a:rPr>
              <a:t>Yes, a corner cut, as shown on the previous slide.</a:t>
            </a:r>
          </a:p>
          <a:p>
            <a:endParaRPr lang="en-US" sz="1400" dirty="0"/>
          </a:p>
          <a:p>
            <a:r>
              <a:rPr lang="en-US" sz="1400" dirty="0"/>
              <a:t>What dielectric laminate material do you want for the board’s layer </a:t>
            </a:r>
            <a:r>
              <a:rPr lang="en-US" sz="1400" dirty="0" err="1"/>
              <a:t>stackup</a:t>
            </a:r>
            <a:r>
              <a:rPr lang="en-US" sz="1400" dirty="0"/>
              <a:t>? </a:t>
            </a:r>
          </a:p>
          <a:p>
            <a:endParaRPr lang="en-US" sz="1400" dirty="0"/>
          </a:p>
          <a:p>
            <a:r>
              <a:rPr lang="en-US" sz="1400" dirty="0"/>
              <a:t>The Supreme Guru needs to understand what the requirements are for decoupling capacitors for your chip.</a:t>
            </a:r>
          </a:p>
          <a:p>
            <a:endParaRPr lang="en-US" sz="1400" dirty="0"/>
          </a:p>
          <a:p>
            <a:r>
              <a:rPr lang="en-US" sz="1400" dirty="0"/>
              <a:t>How many power domains does your chip have?</a:t>
            </a:r>
          </a:p>
          <a:p>
            <a:r>
              <a:rPr lang="en-US" sz="1400" dirty="0"/>
              <a:t>List their voltages:</a:t>
            </a:r>
          </a:p>
          <a:p>
            <a:endParaRPr lang="en-US" sz="1400" dirty="0"/>
          </a:p>
          <a:p>
            <a:r>
              <a:rPr lang="en-US" sz="1400" dirty="0"/>
              <a:t>What is the worst case current for each domain?  Worst case di/dt?</a:t>
            </a:r>
          </a:p>
          <a:p>
            <a:endParaRPr lang="en-US" sz="1400" dirty="0"/>
          </a:p>
          <a:p>
            <a:endParaRPr lang="en-US" sz="1400" dirty="0"/>
          </a:p>
        </p:txBody>
      </p:sp>
    </p:spTree>
    <p:extLst>
      <p:ext uri="{BB962C8B-B14F-4D97-AF65-F5344CB8AC3E}">
        <p14:creationId xmlns:p14="http://schemas.microsoft.com/office/powerpoint/2010/main" val="935259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20</a:t>
            </a:fld>
            <a:endParaRPr lang="en-US"/>
          </a:p>
        </p:txBody>
      </p:sp>
      <p:sp>
        <p:nvSpPr>
          <p:cNvPr id="4" name="TextBox 3"/>
          <p:cNvSpPr txBox="1"/>
          <p:nvPr/>
        </p:nvSpPr>
        <p:spPr>
          <a:xfrm>
            <a:off x="200499" y="1311429"/>
            <a:ext cx="11724625" cy="307777"/>
          </a:xfrm>
          <a:prstGeom prst="rect">
            <a:avLst/>
          </a:prstGeom>
          <a:noFill/>
        </p:spPr>
        <p:txBody>
          <a:bodyPr wrap="square" rtlCol="0">
            <a:spAutoFit/>
          </a:bodyPr>
          <a:lstStyle/>
          <a:p>
            <a:r>
              <a:rPr lang="en-US" sz="1400" dirty="0"/>
              <a:t>Please attach a screenshot of your Altium schematic symbol here </a:t>
            </a:r>
            <a:r>
              <a:rPr lang="en-US" sz="1400" dirty="0">
                <a:solidFill>
                  <a:srgbClr val="FF0000"/>
                </a:solidFill>
              </a:rPr>
              <a:t>(delete this and paste your own, this is the symbol for the GPS chip)</a:t>
            </a:r>
            <a:r>
              <a:rPr lang="en-US" sz="1400" dirty="0"/>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03275" y="2279650"/>
            <a:ext cx="2160414" cy="425926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2866" y="2333547"/>
            <a:ext cx="1635534" cy="41100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83773" y="2333547"/>
            <a:ext cx="1561298" cy="4022803"/>
          </a:xfrm>
          <a:prstGeom prst="rect">
            <a:avLst/>
          </a:prstGeom>
        </p:spPr>
      </p:pic>
      <p:sp>
        <p:nvSpPr>
          <p:cNvPr id="9" name="TextBox 8"/>
          <p:cNvSpPr txBox="1"/>
          <p:nvPr/>
        </p:nvSpPr>
        <p:spPr>
          <a:xfrm>
            <a:off x="7249885" y="2848289"/>
            <a:ext cx="4024993" cy="646331"/>
          </a:xfrm>
          <a:prstGeom prst="rect">
            <a:avLst/>
          </a:prstGeom>
          <a:noFill/>
        </p:spPr>
        <p:txBody>
          <a:bodyPr wrap="square" rtlCol="0">
            <a:spAutoFit/>
          </a:bodyPr>
          <a:lstStyle/>
          <a:p>
            <a:r>
              <a:rPr lang="en-US" sz="1200" dirty="0"/>
              <a:t>These 3 sub-parts of the full Altium schematic symbol show the signal pins (there are 17 sub-parts, total, in the actual Altium symbol).</a:t>
            </a:r>
          </a:p>
        </p:txBody>
      </p:sp>
      <p:sp>
        <p:nvSpPr>
          <p:cNvPr id="10" name="TextBox 9"/>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Tree>
    <p:extLst>
      <p:ext uri="{BB962C8B-B14F-4D97-AF65-F5344CB8AC3E}">
        <p14:creationId xmlns:p14="http://schemas.microsoft.com/office/powerpoint/2010/main" val="143955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21</a:t>
            </a:fld>
            <a:endParaRPr lang="en-US"/>
          </a:p>
        </p:txBody>
      </p:sp>
      <p:sp>
        <p:nvSpPr>
          <p:cNvPr id="5" name="TextBox 4"/>
          <p:cNvSpPr txBox="1"/>
          <p:nvPr/>
        </p:nvSpPr>
        <p:spPr>
          <a:xfrm>
            <a:off x="415013" y="381278"/>
            <a:ext cx="10720019" cy="5386090"/>
          </a:xfrm>
          <a:prstGeom prst="rect">
            <a:avLst/>
          </a:prstGeom>
          <a:noFill/>
        </p:spPr>
        <p:txBody>
          <a:bodyPr wrap="square" rtlCol="0">
            <a:spAutoFit/>
          </a:bodyPr>
          <a:lstStyle/>
          <a:p>
            <a:pPr algn="ctr"/>
            <a:r>
              <a:rPr lang="en-US" sz="2200" dirty="0"/>
              <a:t>Steps in Testing</a:t>
            </a:r>
            <a:endParaRPr lang="en-US" sz="2000" dirty="0"/>
          </a:p>
          <a:p>
            <a:endParaRPr lang="en-US" sz="1400" dirty="0"/>
          </a:p>
          <a:p>
            <a:r>
              <a:rPr lang="en-US" sz="1400" dirty="0">
                <a:solidFill>
                  <a:srgbClr val="FF0000"/>
                </a:solidFill>
              </a:rPr>
              <a:t>Delete these steps and add your own.  These were testing steps for the GPS chip.</a:t>
            </a:r>
          </a:p>
          <a:p>
            <a:endParaRPr lang="en-US" sz="1400" dirty="0"/>
          </a:p>
          <a:p>
            <a:endParaRPr lang="en-US" sz="1400" dirty="0"/>
          </a:p>
          <a:p>
            <a:pPr marL="742950" lvl="1" indent="-285750">
              <a:buFont typeface="Arial" panose="020B0604020202020204" pitchFamily="34" charset="0"/>
              <a:buChar char="•"/>
            </a:pPr>
            <a:r>
              <a:rPr lang="en-US" sz="1400" dirty="0"/>
              <a:t>First:  after receiving the 20 bare boards back from the board house: </a:t>
            </a:r>
          </a:p>
          <a:p>
            <a:pPr marL="1200150" lvl="2" indent="-285750">
              <a:buFont typeface="Arial" panose="020B0604020202020204" pitchFamily="34" charset="0"/>
              <a:buChar char="•"/>
            </a:pPr>
            <a:r>
              <a:rPr lang="en-US" sz="1400" dirty="0"/>
              <a:t>Mark boards with serial numbers 1 through 20 </a:t>
            </a:r>
          </a:p>
          <a:p>
            <a:pPr marL="1657350" lvl="3" indent="-285750">
              <a:buFont typeface="Arial" panose="020B0604020202020204" pitchFamily="34" charset="0"/>
              <a:buChar char="•"/>
            </a:pPr>
            <a:r>
              <a:rPr lang="en-US" sz="1400" dirty="0"/>
              <a:t>Use permanent marker (also a diamond scribe, just in case </a:t>
            </a:r>
            <a:r>
              <a:rPr lang="en-US" sz="1400" dirty="0" err="1"/>
              <a:t>Digicom’s</a:t>
            </a:r>
            <a:r>
              <a:rPr lang="en-US" sz="1400" dirty="0"/>
              <a:t> washing machine erases the marker)</a:t>
            </a:r>
          </a:p>
          <a:p>
            <a:pPr marL="1200150" lvl="2" indent="-285750">
              <a:buFont typeface="Arial" panose="020B0604020202020204" pitchFamily="34" charset="0"/>
              <a:buChar char="•"/>
            </a:pPr>
            <a:r>
              <a:rPr lang="en-US" sz="1400" dirty="0"/>
              <a:t>Ohm out all bare boards and verify there are no power to GND shorts</a:t>
            </a:r>
          </a:p>
          <a:p>
            <a:pPr marL="1200150" lvl="2" indent="-285750">
              <a:buFont typeface="Arial" panose="020B0604020202020204" pitchFamily="34" charset="0"/>
              <a:buChar char="•"/>
            </a:pPr>
            <a:r>
              <a:rPr lang="en-US" sz="1400" dirty="0"/>
              <a:t>Create an Excel Test Report file and note serial number for each of the boards.  List any shorts</a:t>
            </a:r>
          </a:p>
          <a:p>
            <a:pPr marL="1657350" lvl="3" indent="-285750">
              <a:buFont typeface="Arial" panose="020B0604020202020204" pitchFamily="34" charset="0"/>
              <a:buChar char="•"/>
            </a:pPr>
            <a:r>
              <a:rPr lang="en-US" sz="1400" dirty="0"/>
              <a:t>Push Excel Test Report file with these test results to board repo’s Test Plan directory</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Second:</a:t>
            </a:r>
          </a:p>
          <a:p>
            <a:pPr marL="1200150" lvl="2" indent="-285750">
              <a:buFont typeface="Arial" panose="020B0604020202020204" pitchFamily="34" charset="0"/>
              <a:buChar char="•"/>
            </a:pPr>
            <a:r>
              <a:rPr lang="en-US" sz="1400" dirty="0"/>
              <a:t>Send the 7 bare boards, plus GPS package, plus parts &amp; instructions to </a:t>
            </a:r>
            <a:r>
              <a:rPr lang="en-US" sz="1400" dirty="0" err="1"/>
              <a:t>Digicom</a:t>
            </a:r>
            <a:r>
              <a:rPr lang="en-US" sz="1400" dirty="0"/>
              <a:t> for topside &amp; backside assembly (i.e. assembly of 4+1 boards, plus 2 spare bare boards)</a:t>
            </a:r>
            <a:endParaRPr lang="en-US" sz="1400" dirty="0">
              <a:solidFill>
                <a:srgbClr val="FF0000"/>
              </a:solidFill>
            </a:endParaRPr>
          </a:p>
          <a:p>
            <a:pPr lvl="2"/>
            <a:endParaRPr lang="en-US" sz="1400" dirty="0"/>
          </a:p>
          <a:p>
            <a:pPr marL="742950" lvl="1" indent="-285750">
              <a:buFont typeface="Arial" panose="020B0604020202020204" pitchFamily="34" charset="0"/>
              <a:buChar char="•"/>
            </a:pPr>
            <a:r>
              <a:rPr lang="en-US" sz="1400" dirty="0"/>
              <a:t>Third:</a:t>
            </a:r>
          </a:p>
          <a:p>
            <a:pPr marL="1200150" lvl="2" indent="-285750">
              <a:buFont typeface="Arial" panose="020B0604020202020204" pitchFamily="34" charset="0"/>
              <a:buChar char="•"/>
            </a:pPr>
            <a:r>
              <a:rPr lang="en-US" sz="1400" dirty="0"/>
              <a:t>When stuffed boards arrive back from </a:t>
            </a:r>
            <a:r>
              <a:rPr lang="en-US" sz="1400" dirty="0" err="1"/>
              <a:t>Digicom</a:t>
            </a:r>
            <a:r>
              <a:rPr lang="en-US" sz="1400" dirty="0"/>
              <a:t>, first test the board with only the GPS package stuffed</a:t>
            </a:r>
          </a:p>
          <a:p>
            <a:pPr marL="1657350" lvl="3" indent="-285750">
              <a:buFont typeface="Arial" panose="020B0604020202020204" pitchFamily="34" charset="0"/>
              <a:buChar char="•"/>
            </a:pPr>
            <a:r>
              <a:rPr lang="en-US" sz="1400" dirty="0"/>
              <a:t>Ohm-out power test point(s) to GND, to make sure there are no shorts nor opens.  </a:t>
            </a:r>
          </a:p>
          <a:p>
            <a:pPr marL="1657350" lvl="3" indent="-285750">
              <a:buFont typeface="Arial" panose="020B0604020202020204" pitchFamily="34" charset="0"/>
              <a:buChar char="•"/>
            </a:pPr>
            <a:r>
              <a:rPr lang="en-US" sz="1400" dirty="0"/>
              <a:t>Make resistance measurements on chip’s output signals, to ground.  If the reading is ~160 </a:t>
            </a:r>
            <a:r>
              <a:rPr lang="en-US" sz="1400" dirty="0" err="1"/>
              <a:t>kohms</a:t>
            </a:r>
            <a:r>
              <a:rPr lang="en-US" sz="1400" dirty="0"/>
              <a:t> to 1 </a:t>
            </a:r>
            <a:r>
              <a:rPr lang="en-US" sz="1400" dirty="0" err="1"/>
              <a:t>Mohm</a:t>
            </a:r>
            <a:r>
              <a:rPr lang="en-US" sz="1400" dirty="0"/>
              <a:t>, the package ball is connected to the board.  If the reading is an open circuit, the ball is not connected.  Ensure ohmmeter does not apply a voltage that will damage the chip (&gt; 1 V?)</a:t>
            </a:r>
          </a:p>
          <a:p>
            <a:pPr marL="1657350" lvl="3" indent="-285750">
              <a:buFont typeface="Arial" panose="020B0604020202020204" pitchFamily="34" charset="0"/>
              <a:buChar char="•"/>
            </a:pPr>
            <a:r>
              <a:rPr lang="en-US" sz="1400" dirty="0"/>
              <a:t>Resistance measurements on chip’s input signals are probably not worthwhile (probably very high impedance and risks introducing ESD damage to input signals)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028464" y="84439"/>
            <a:ext cx="2059941" cy="2054604"/>
          </a:xfrm>
          <a:prstGeom prst="rect">
            <a:avLst/>
          </a:prstGeom>
        </p:spPr>
      </p:pic>
      <p:cxnSp>
        <p:nvCxnSpPr>
          <p:cNvPr id="6" name="Straight Arrow Connector 5"/>
          <p:cNvCxnSpPr/>
          <p:nvPr/>
        </p:nvCxnSpPr>
        <p:spPr>
          <a:xfrm flipV="1">
            <a:off x="9699171" y="563338"/>
            <a:ext cx="1240972" cy="14334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7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22</a:t>
            </a:fld>
            <a:endParaRPr lang="en-US"/>
          </a:p>
        </p:txBody>
      </p:sp>
      <p:sp>
        <p:nvSpPr>
          <p:cNvPr id="5" name="TextBox 4"/>
          <p:cNvSpPr txBox="1"/>
          <p:nvPr/>
        </p:nvSpPr>
        <p:spPr>
          <a:xfrm>
            <a:off x="782017" y="1152608"/>
            <a:ext cx="10720019" cy="3877985"/>
          </a:xfrm>
          <a:prstGeom prst="rect">
            <a:avLst/>
          </a:prstGeom>
          <a:noFill/>
        </p:spPr>
        <p:txBody>
          <a:bodyPr wrap="square" rtlCol="0">
            <a:spAutoFit/>
          </a:bodyPr>
          <a:lstStyle/>
          <a:p>
            <a:pPr algn="ctr"/>
            <a:r>
              <a:rPr lang="en-US" sz="2200" dirty="0"/>
              <a:t>Steps in Testing</a:t>
            </a:r>
            <a:endParaRPr lang="en-US" sz="2000" dirty="0"/>
          </a:p>
          <a:p>
            <a:endParaRPr lang="en-US" sz="1400" dirty="0"/>
          </a:p>
          <a:p>
            <a:pPr marL="742950" lvl="1" indent="-285750">
              <a:buFont typeface="Arial" panose="020B0604020202020204" pitchFamily="34" charset="0"/>
              <a:buChar char="•"/>
            </a:pPr>
            <a:r>
              <a:rPr lang="en-US" sz="1400" dirty="0"/>
              <a:t>Fourth:  </a:t>
            </a:r>
          </a:p>
          <a:p>
            <a:pPr marL="1200150" lvl="2" indent="-285750">
              <a:buFont typeface="Arial" panose="020B0604020202020204" pitchFamily="34" charset="0"/>
              <a:buChar char="•"/>
            </a:pPr>
            <a:r>
              <a:rPr lang="en-US" sz="1400" dirty="0"/>
              <a:t>Insert GPS board into FPGA board.</a:t>
            </a:r>
          </a:p>
          <a:p>
            <a:pPr marL="1200150" lvl="2" indent="-285750">
              <a:buFont typeface="Arial" panose="020B0604020202020204" pitchFamily="34" charset="0"/>
              <a:buChar char="•"/>
            </a:pPr>
            <a:r>
              <a:rPr lang="en-US" sz="1400" dirty="0"/>
              <a:t>Before applying power, ohm-out GPS board ground to FPGA board ground, to make sure they’re connected</a:t>
            </a:r>
          </a:p>
          <a:p>
            <a:pPr marL="1200150" lvl="2" indent="-285750">
              <a:buFont typeface="Arial" panose="020B0604020202020204" pitchFamily="34" charset="0"/>
              <a:buChar char="•"/>
            </a:pPr>
            <a:r>
              <a:rPr lang="en-US" sz="1400" dirty="0"/>
              <a:t>Ohm-out the GPS board again from power(s) to ground, to make sure they’re not shorted</a:t>
            </a:r>
          </a:p>
          <a:p>
            <a:pPr marL="1200150" lvl="2" indent="-285750">
              <a:buFont typeface="Arial" panose="020B0604020202020204" pitchFamily="34" charset="0"/>
              <a:buChar char="•"/>
            </a:pPr>
            <a:r>
              <a:rPr lang="en-US" sz="1400" dirty="0"/>
              <a:t>Update Excel Test Report file and push to the board repo’s Testing directory</a:t>
            </a:r>
          </a:p>
          <a:p>
            <a:pPr lvl="2"/>
            <a:endParaRPr lang="en-US" sz="1400" dirty="0"/>
          </a:p>
          <a:p>
            <a:pPr marL="742950" lvl="1" indent="-285750">
              <a:buFont typeface="Arial" panose="020B0604020202020204" pitchFamily="34" charset="0"/>
              <a:buChar char="•"/>
            </a:pPr>
            <a:r>
              <a:rPr lang="en-US" sz="1400" dirty="0"/>
              <a:t>Finally:</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r>
              <a:rPr lang="en-US" sz="1400" dirty="0"/>
              <a:t>Write FPGA test software.</a:t>
            </a:r>
          </a:p>
          <a:p>
            <a:pPr marL="1200150" lvl="2" indent="-285750">
              <a:buFont typeface="Arial" panose="020B0604020202020204" pitchFamily="34" charset="0"/>
              <a:buChar char="•"/>
            </a:pPr>
            <a:r>
              <a:rPr lang="en-US" sz="1400" dirty="0"/>
              <a:t>Connect to FPGA from host PC</a:t>
            </a:r>
          </a:p>
          <a:p>
            <a:pPr marL="1200150" lvl="2" indent="-285750">
              <a:buFont typeface="Arial" panose="020B0604020202020204" pitchFamily="34" charset="0"/>
              <a:buChar char="•"/>
            </a:pPr>
            <a:r>
              <a:rPr lang="en-US" sz="1400" dirty="0"/>
              <a:t>Power on the FPGA board and measure power on GPS board</a:t>
            </a:r>
          </a:p>
          <a:p>
            <a:pPr marL="1200150" lvl="2" indent="-285750">
              <a:buFont typeface="Arial" panose="020B0604020202020204" pitchFamily="34" charset="0"/>
              <a:buChar char="•"/>
            </a:pPr>
            <a:r>
              <a:rPr lang="en-US" sz="1400" dirty="0"/>
              <a:t>Update Excel Test Report file and push to the board repo’s Testing directory</a:t>
            </a:r>
          </a:p>
          <a:p>
            <a:pPr marL="1200150" lvl="2" indent="-285750">
              <a:buFont typeface="Arial" panose="020B0604020202020204" pitchFamily="34" charset="0"/>
              <a:buChar char="•"/>
            </a:pPr>
            <a:r>
              <a:rPr lang="en-US" sz="1400" dirty="0"/>
              <a:t>Read the on-chip memory</a:t>
            </a:r>
          </a:p>
          <a:p>
            <a:pPr marL="1200150" lvl="2" indent="-285750">
              <a:buFont typeface="Arial" panose="020B0604020202020204" pitchFamily="34" charset="0"/>
              <a:buChar char="•"/>
            </a:pPr>
            <a:r>
              <a:rPr lang="en-US" sz="1400" dirty="0"/>
              <a:t>Connect input signal/clock to the test equipment</a:t>
            </a:r>
          </a:p>
          <a:p>
            <a:pPr marL="1200150" lvl="2" indent="-285750">
              <a:buFont typeface="Arial" panose="020B0604020202020204" pitchFamily="34" charset="0"/>
              <a:buChar char="•"/>
            </a:pPr>
            <a:r>
              <a:rPr lang="en-US" sz="1400" dirty="0"/>
              <a:t>Update Excel Test Report file and push to the board repo’s Testing directory</a:t>
            </a:r>
          </a:p>
        </p:txBody>
      </p:sp>
      <p:sp>
        <p:nvSpPr>
          <p:cNvPr id="6" name="TextBox 5">
            <a:extLst>
              <a:ext uri="{FF2B5EF4-FFF2-40B4-BE49-F238E27FC236}">
                <a16:creationId xmlns:a16="http://schemas.microsoft.com/office/drawing/2014/main" id="{89E077C3-26B2-42D0-8687-0E3432883B68}"/>
              </a:ext>
            </a:extLst>
          </p:cNvPr>
          <p:cNvSpPr txBox="1"/>
          <p:nvPr/>
        </p:nvSpPr>
        <p:spPr>
          <a:xfrm>
            <a:off x="-1" y="381278"/>
            <a:ext cx="10898155" cy="369332"/>
          </a:xfrm>
          <a:prstGeom prst="rect">
            <a:avLst/>
          </a:prstGeom>
          <a:noFill/>
        </p:spPr>
        <p:txBody>
          <a:bodyPr wrap="square">
            <a:spAutoFit/>
          </a:bodyPr>
          <a:lstStyle/>
          <a:p>
            <a:r>
              <a:rPr lang="en-US" sz="1800" dirty="0">
                <a:solidFill>
                  <a:srgbClr val="FF0000"/>
                </a:solidFill>
              </a:rPr>
              <a:t>Delete these steps and add your own.  These were testing steps for the GPS chip.</a:t>
            </a:r>
          </a:p>
        </p:txBody>
      </p:sp>
    </p:spTree>
    <p:extLst>
      <p:ext uri="{BB962C8B-B14F-4D97-AF65-F5344CB8AC3E}">
        <p14:creationId xmlns:p14="http://schemas.microsoft.com/office/powerpoint/2010/main" val="374177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23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61" y="720892"/>
            <a:ext cx="4772025" cy="5448300"/>
          </a:xfrm>
          <a:prstGeom prst="rect">
            <a:avLst/>
          </a:prstGeom>
        </p:spPr>
      </p:pic>
      <p:sp>
        <p:nvSpPr>
          <p:cNvPr id="4" name="Rounded Rectangle 3"/>
          <p:cNvSpPr/>
          <p:nvPr/>
        </p:nvSpPr>
        <p:spPr>
          <a:xfrm>
            <a:off x="918661" y="2438400"/>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542547" y="1208168"/>
            <a:ext cx="599449" cy="33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82128" y="3240505"/>
            <a:ext cx="697830" cy="1732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660233" y="3232484"/>
            <a:ext cx="1443788" cy="970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43626" y="5413323"/>
            <a:ext cx="483393" cy="23349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26</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done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27</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28</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29</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Before the fabrication files are sent to the board house, gets final sign-off on test plan with advisor</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Altium test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board features, assembly choices, which vendors to use, how many boards to request quotes for, how many to get stuffed, what the order of vendors will be, testing steps,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in continual communication exchanges with the Supreme Guru</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30</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31</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 (i.e. by Intel, Kyocera, etc.)?</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38</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39</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40</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TSMC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a:t>
            </a:r>
            <a:r>
              <a:rPr lang="en-US" sz="1400" dirty="0" err="1"/>
              <a:t>expoxy</a:t>
            </a:r>
            <a:r>
              <a:rPr lang="en-US" sz="1400" dirty="0"/>
              <a:t>)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etc.).  It can be fairly expensive and those packaging houses primarily do large volumes.  Intel, ST and other companies also might have in 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41</a:t>
            </a:fld>
            <a:endParaRPr lang="en-US"/>
          </a:p>
        </p:txBody>
      </p:sp>
    </p:spTree>
    <p:extLst>
      <p:ext uri="{BB962C8B-B14F-4D97-AF65-F5344CB8AC3E}">
        <p14:creationId xmlns:p14="http://schemas.microsoft.com/office/powerpoint/2010/main" val="2841164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44</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45</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46</a:t>
            </a:fld>
            <a:endParaRPr lang="en-US"/>
          </a:p>
        </p:txBody>
      </p:sp>
    </p:spTree>
    <p:extLst>
      <p:ext uri="{BB962C8B-B14F-4D97-AF65-F5344CB8AC3E}">
        <p14:creationId xmlns:p14="http://schemas.microsoft.com/office/powerpoint/2010/main" val="1599620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47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48</a:t>
            </a:fld>
            <a:endParaRPr lang="en-US"/>
          </a:p>
        </p:txBody>
      </p:sp>
      <p:sp>
        <p:nvSpPr>
          <p:cNvPr id="3" name="TextBox 2"/>
          <p:cNvSpPr txBox="1"/>
          <p:nvPr/>
        </p:nvSpPr>
        <p:spPr>
          <a:xfrm>
            <a:off x="74428" y="3479818"/>
            <a:ext cx="2713333" cy="1754326"/>
          </a:xfrm>
          <a:prstGeom prst="rect">
            <a:avLst/>
          </a:prstGeom>
          <a:noFill/>
        </p:spPr>
        <p:txBody>
          <a:bodyPr wrap="square" rtlCol="0">
            <a:spAutoFit/>
          </a:bodyPr>
          <a:lstStyle/>
          <a:p>
            <a:r>
              <a:rPr lang="en-US" sz="1200" dirty="0"/>
              <a:t>Photo of the bump side of the Eagle1 die fabricated at TSMC.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 </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52</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53</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54</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55</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such as ST, Intel,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Tachyon 100G or Astra MT77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8897</TotalTime>
  <Words>7914</Words>
  <Application>Microsoft Office PowerPoint</Application>
  <PresentationFormat>Widescreen</PresentationFormat>
  <Paragraphs>603</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Anita Flynn</cp:lastModifiedBy>
  <cp:revision>187</cp:revision>
  <cp:lastPrinted>2019-05-03T01:16:28Z</cp:lastPrinted>
  <dcterms:created xsi:type="dcterms:W3CDTF">2019-04-15T15:38:19Z</dcterms:created>
  <dcterms:modified xsi:type="dcterms:W3CDTF">2021-07-06T17:16:16Z</dcterms:modified>
</cp:coreProperties>
</file>